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4"/>
  </p:notesMasterIdLst>
  <p:sldIdLst>
    <p:sldId id="859" r:id="rId2"/>
    <p:sldId id="1238" r:id="rId3"/>
    <p:sldId id="1239" r:id="rId4"/>
    <p:sldId id="1242" r:id="rId5"/>
    <p:sldId id="1243" r:id="rId6"/>
    <p:sldId id="1247" r:id="rId7"/>
    <p:sldId id="1249" r:id="rId8"/>
    <p:sldId id="1250" r:id="rId9"/>
    <p:sldId id="1265" r:id="rId10"/>
    <p:sldId id="1259" r:id="rId11"/>
    <p:sldId id="1266" r:id="rId12"/>
    <p:sldId id="1270" r:id="rId13"/>
    <p:sldId id="1271" r:id="rId14"/>
    <p:sldId id="1272" r:id="rId15"/>
    <p:sldId id="1273" r:id="rId16"/>
    <p:sldId id="1274" r:id="rId17"/>
    <p:sldId id="1275" r:id="rId18"/>
    <p:sldId id="1277" r:id="rId19"/>
    <p:sldId id="1278" r:id="rId20"/>
    <p:sldId id="1279" r:id="rId21"/>
    <p:sldId id="1281" r:id="rId22"/>
    <p:sldId id="1280" r:id="rId23"/>
    <p:sldId id="1282" r:id="rId24"/>
    <p:sldId id="1284" r:id="rId25"/>
    <p:sldId id="1285" r:id="rId26"/>
    <p:sldId id="1287" r:id="rId27"/>
    <p:sldId id="1288" r:id="rId28"/>
    <p:sldId id="1289" r:id="rId29"/>
    <p:sldId id="1291" r:id="rId30"/>
    <p:sldId id="1293" r:id="rId31"/>
    <p:sldId id="1294" r:id="rId32"/>
    <p:sldId id="1292" r:id="rId3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0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9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3718942" y="-27384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中考总复习 道德与法治 人教版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2025/11/15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037342"/>
            <a:ext cx="11523345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考点过关整合    </a:t>
            </a:r>
            <a:endParaRPr lang="en-US" altLang="zh-CN" sz="54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八年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级上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册</a:t>
            </a:r>
            <a:endParaRPr lang="zh-CN" altLang="en-US" sz="540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第一单元  走进社会生活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3089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沉迷网络会影响学习、工作和生活，我们应防微杜渐，远离网络。（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改正：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———————————————————————————————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我们现在还小，只需要好好学习，长好身体就行，不需要参与社会活动。（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改正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</a:t>
            </a:r>
            <a:endParaRPr lang="en-US" altLang="zh-CN" u="sng" smtClean="0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- _________________________________________________________________________________________________________________________________________________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42123" y="1836278"/>
            <a:ext cx="115045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cs typeface="Times New Roman" panose="02020603050405020304" pitchFamily="18" charset="0"/>
              </a:rPr>
              <a:t>            </a:t>
            </a:r>
            <a:r>
              <a:rPr lang="zh-CN" altLang="zh-CN" sz="2400" spc="-30" smtClean="0">
                <a:cs typeface="Times New Roman" panose="02020603050405020304" pitchFamily="18" charset="0"/>
              </a:rPr>
              <a:t>沉</a:t>
            </a:r>
            <a:r>
              <a:rPr lang="zh-CN" altLang="zh-CN" sz="2400" spc="-30">
                <a:cs typeface="Times New Roman" panose="02020603050405020304" pitchFamily="18" charset="0"/>
              </a:rPr>
              <a:t>迷网络会影响学习、工作和生活，我们应防微杜渐，依法、合理利用</a:t>
            </a:r>
            <a:r>
              <a:rPr lang="zh-CN" altLang="zh-CN" sz="2400" spc="-30">
                <a:cs typeface="Times New Roman" panose="02020603050405020304" pitchFamily="18" charset="0"/>
              </a:rPr>
              <a:t>网</a:t>
            </a:r>
            <a:r>
              <a:rPr lang="zh-CN" altLang="zh-CN" sz="2400" spc="-30" smtClean="0">
                <a:cs typeface="Times New Roman" panose="02020603050405020304" pitchFamily="18" charset="0"/>
              </a:rPr>
              <a:t>络</a:t>
            </a:r>
            <a:endParaRPr lang="zh-CN" altLang="zh-CN" sz="900" spc="-3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021142" y="1450360"/>
            <a:ext cx="4363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Times New Roman" panose="02020603050405020304" pitchFamily="18" charset="0"/>
              </a:rPr>
              <a:t>✕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0919742" y="2560836"/>
            <a:ext cx="4363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Times New Roman" panose="02020603050405020304" pitchFamily="18" charset="0"/>
              </a:rPr>
              <a:t>✕</a:t>
            </a:r>
            <a:endParaRPr lang="zh-CN" altLang="en-US"/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2917215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青少年处于走向社会的关键时期，我们应该树立积极的生活态度，关注社会，了解社会，服务社会，多参加社会活动，养成亲社会行为，有利于我们养成良好的行为习惯，塑造健康的人格，形成正确的价值观念，获得他人和社会的接纳与认可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0834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30890"/>
            <a:ext cx="11485848" cy="3970318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网络为我们提供了便捷的信息获取渠道，网络沟通无极限，网上自由无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界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改正：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                                   _______________________________________</a:t>
            </a:r>
          </a:p>
          <a:p>
            <a:pPr hangingPunct="0">
              <a:spcAft>
                <a:spcPts val="0"/>
              </a:spcAf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我们已经长大了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以脱离社会实现个人发展。（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改正：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_______________________________________________________</a:t>
            </a:r>
          </a:p>
          <a:p>
            <a:pPr hangingPunct="0">
              <a:spcAft>
                <a:spcPts val="0"/>
              </a:spcAf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                                                                                                                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2351958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网络为我们提供了便捷的信息获取渠道，但是网上自由是有界限的，要恪守道德、遵守法律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4018400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我们的衣食住行、学习和娱乐等都与社会的方方面面发生着千丝万缕的联系，人的生存和发展也离不开社会，每个人都从社会中获得物质支持和精神滋养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69442" y="1995516"/>
            <a:ext cx="4363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Times New Roman" panose="02020603050405020304" pitchFamily="18" charset="0"/>
              </a:rPr>
              <a:t>✕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581496" y="3652018"/>
            <a:ext cx="4363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Times New Roman" panose="02020603050405020304" pitchFamily="18" charset="0"/>
              </a:rPr>
              <a:t>✕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6840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2803588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78125" algn="l"/>
                <a:tab pos="5649913" algn="l"/>
              </a:tabLst>
            </a:pP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单项选择题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78125" algn="l"/>
                <a:tab pos="5649913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宿迁宿城区一模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）某校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500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余名师生到三台山景区开展以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绿水青山，神韵宿迁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为主题的研学旅行活动。积极开展研学旅行活动（　　）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78125" algn="l"/>
                <a:tab pos="5649913" algn="l"/>
              </a:tabLst>
            </a:pP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是为了促进当地经济发展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可以拓宽学生视野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提高学生的社会实践能力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是减轻学生课业负担的需要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有利于促进学生全面发展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养成亲社会行为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78125" algn="l"/>
                <a:tab pos="5649913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.②④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3提分优练DF.eps" descr="id:214749416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03140" y="692696"/>
            <a:ext cx="11584132" cy="544368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149080"/>
            <a:ext cx="11485848" cy="1883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300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本题考查亲社会行为的意义。研学旅行的目的不是促进当地经济发展，</a:t>
            </a:r>
            <a:r>
              <a:rPr lang="en-US" altLang="zh-CN" sz="23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错误；研学旅行与减轻学业负担没有必然联系，</a:t>
            </a:r>
            <a:r>
              <a:rPr lang="en-US" altLang="zh-CN" sz="23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错误；积极开展研学旅行活动有利于学生通过研学旅行活动关注社会、了解社会，养成亲社会行为，也有利于拓宽学生视野，让学生在体验生活中提高社会实践能力，促进学生的全面发展，</a:t>
            </a:r>
            <a:r>
              <a:rPr lang="en-US" altLang="zh-CN" sz="23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②④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561244" y="229814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6557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5284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78125" algn="l"/>
                <a:tab pos="564991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连云港模拟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）下列对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我的社会关系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的解读中，你赞同的是（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649913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人的身份是在社会关系中确定的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649913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人的生存和发展不一定依赖社会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649913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人的成长是不断社会化的过程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649913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血缘关系是社会关系形成的唯一基础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64991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432938" y="157231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6053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78125" algn="l"/>
                <a:tab pos="564991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扬州中考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）某社区举办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基层治理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童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步走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活动，社区青少年积极参与垃圾分类处理，并向居民宣传分类知识。该活动可以引导青少年（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649913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主动亲近社会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践行劳动精神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649913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参与政治协商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描绘法治蓝图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64991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49501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本题考查亲社会行为。青少年参与社区垃圾分类处理和宣传属于亲近社会的行为，能增强青少年的社会责任感，有助于培养其劳动意识和习惯，践行劳动精神，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正确；政治协商是人民政协的职能，不是从青少年的角度来看的，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不符合题意；题干未体现法治建设的相关内容，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704232" y="140479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8123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4105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690813" algn="l"/>
                <a:tab pos="5219700" algn="l"/>
                <a:tab pos="783113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铜仁中考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社交是青少年走向社会的重要途径之一。如今，部分青少年不是宅家，就是与手机游戏相伴，在日光下呼朋唤友、奔跑嬉闹的场景已逐渐消失，他们不愿主动参与社会生活、融入社会，有的甚至产生社交恐惧。为克服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社交恐惧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，你建议青少年（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90813" algn="l"/>
                <a:tab pos="5219700" algn="l"/>
                <a:tab pos="7831138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养成健康的生活方式和良好的行为习惯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90813" algn="l"/>
                <a:tab pos="5219700" algn="l"/>
                <a:tab pos="7831138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积极参与社会生活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养成亲社会行为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90813" algn="l"/>
                <a:tab pos="5219700" algn="l"/>
                <a:tab pos="7831138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关注自我发展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积极谋求个人利益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90813" algn="l"/>
                <a:tab pos="5219700" algn="l"/>
                <a:tab pos="7831138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拒绝融入社会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寻求自身的舒适安逸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90813" algn="l"/>
                <a:tab pos="5219700" algn="l"/>
                <a:tab pos="5468938" algn="l"/>
                <a:tab pos="783113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9430" y="269645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0763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79023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78125" algn="l"/>
                <a:tab pos="5219700" algn="l"/>
                <a:tab pos="783113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苏州高新区一模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年是西部计划实施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周年。每年毕业季，总有一群大学生毅然背起行囊，以志愿之名，助力祖国建设，刻画青春最美的模样。他们的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体现在（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219700" algn="l"/>
                <a:tab pos="7831138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平凡孕育伟大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伟大才有价值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219700" algn="l"/>
                <a:tab pos="7831138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实践充盈生命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服务奉献社会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219700" algn="l"/>
                <a:tab pos="7831138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学会亲近社会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贡献青春力量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219700" algn="l"/>
                <a:tab pos="7831138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踏着青春节拍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随心所欲发展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219700" algn="l"/>
                <a:tab pos="783113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710830" y="250449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1131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4949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060700" algn="l"/>
                <a:tab pos="558101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黔东南州中考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未成年模式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既是网络风险的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防火墙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，也对未成年人上网的时段、时长、浏览内容等作出限制。但是，一些不法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做起了开启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会员尊享特权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就能绕过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未成年模式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的生意，试图让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防沉迷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系统形同虚设，并借此牟利。对此，未成年人应该（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060700" algn="l"/>
                <a:tab pos="558101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擦亮双眼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明辨是非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抵制网络不良诱惑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060700" algn="l"/>
                <a:tab pos="558101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养成良好生活作息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彻底远离网络生活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060700" algn="l"/>
                <a:tab pos="558101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824940" y="294736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5834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南京玄武区二模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）小罗在短视频平台看到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吃盐能防辐射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的视频后，立刻转发到家庭微信群。父亲留言提醒：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官方早就辟谣了，转发还需谨慎呐！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小罗应该（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撤回视频并澄清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做到行己有耻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接受父亲的忠告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不再转发任何帖子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查证信息的真伪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培养批判性思维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举报谣言发布者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积极履行监督义务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86694" y="192545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380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50915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理性参与网络生活、培养批判性思维、行己有耻的要求。看到父亲的提醒，小罗应该意识到自己转发的消息不是真实的，立即撤回视频并对此加以澄清，做到行己有耻。同时也要从中汲取教训，培养批判性思维，今后再转发类似的信息时，一定要先查证内容的真伪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①③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不再转发任何帖子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错误。生活在信息时代，要提高网络媒介素养，善于辨别信息的真伪，可以转发信息真实的帖子，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错误；小罗可以举报谣言发布者，这属于行使公民的权利，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5174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知识导图DF.eps" descr="id:21474940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55540" y="747452"/>
            <a:ext cx="11279332" cy="529936"/>
          </a:xfrm>
          <a:prstGeom prst="rect">
            <a:avLst/>
          </a:prstGeom>
        </p:spPr>
      </p:pic>
      <p:pic>
        <p:nvPicPr>
          <p:cNvPr id="4" name="JG8-1.eps" descr="id:214749523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533290" y="1436028"/>
            <a:ext cx="7123832" cy="5021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69042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常州一模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）有网友评论说，某国产动画电影的导演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饺子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的成功证明了中国教育的成功，也有人说他们的成功印证了中国教育的弊端。移动互联网时代，热点话题接踵而至，如果仅凭感觉或表面现象想当然地评论，很多时候未见得准确。因此，做一名负责任的网络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评论员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，应该（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以理性的态度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全面辩证地看待问题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培养创造热情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追求个性表达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加强独立思考的能力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培养批判性思维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支持大多数人的观点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338" algn="l"/>
                <a:tab pos="5580063" algn="l"/>
                <a:tab pos="834231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②③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200690" y="263307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8643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5007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南京鼓楼区一模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）初中生小俊在网上发表不当言论，给同学小汪造成了严重的心理创伤。小汪的父母要求小俊承担责任，公开致歉并消除影响。对此，同学们议论纷纷，下列说法正确的是（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小俊是未成年人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受到法律的特殊保护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不用承担责任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在网络生活中也要恪守道德、遵守法律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我们应该引以为戒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小俊应该学会尊重他人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必须对自己的行为负责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勇担过错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小汪的父母没必要小题大做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同学之间开个玩笑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应该包容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862444" y="234322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8248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2923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合理利用网络、尊重他人。初中生小俊在网上发表不当言论，给同学小汪造成了严重的心理创伤，这告诉我们在网络生活中也要恪守道德、遵守法律，我们应该引以为戒；小俊应该学会尊重他人，必须对自己的行为负责，勇担过错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②③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正确；未成年人侵犯他人权利，也要承担责任，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错误；小俊的不当言论，给同学小汪造成了严重的心理创伤，这不能归结于简单的同学之间开玩笑，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95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下列选项中的观点与下图寓意最符合的是（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要学会辨析网络信息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网络无限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自由有界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绝对不可沉溺于网络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必须传播网络正能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yb07m.jpg" descr="id:214749530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087094" y="1340768"/>
            <a:ext cx="2332990" cy="252158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815286" y="86185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971361"/>
            <a:ext cx="11485848" cy="1617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300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本题考查合理利用网络。漫画中显示，一天的时间多用于手机聊天、网上购物等，没有做到合理利用网络，启示我们要避免沉溺于网络，否则会影响学习和生活，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符合题意；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观点虽然正确，但在漫画中没有体现，不符合题意，排除。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6120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针对下表反映的情况，青少年应该（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青少年网络安全意识表现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部分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《青少年互联网使用情况调查报告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深入开展网络环境专项整治行动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避免网络沉迷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学会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信息节食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利用网络结交新伙伴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拓展交往圈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重视辨析网络信息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加强风险防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范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283873"/>
              </p:ext>
            </p:extLst>
          </p:nvPr>
        </p:nvGraphicFramePr>
        <p:xfrm>
          <a:off x="609600" y="1844824"/>
          <a:ext cx="10971213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8660676">
                  <a:extLst>
                    <a:ext uri="{9D8B030D-6E8A-4147-A177-3AD203B41FA5}">
                      <a16:colId xmlns:a16="http://schemas.microsoft.com/office/drawing/2014/main" val="1022443632"/>
                    </a:ext>
                  </a:extLst>
                </a:gridCol>
                <a:gridCol w="2310537">
                  <a:extLst>
                    <a:ext uri="{9D8B030D-6E8A-4147-A177-3AD203B41FA5}">
                      <a16:colId xmlns:a16="http://schemas.microsoft.com/office/drawing/2014/main" val="37649127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不在网上随意加陌生人好友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38.9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90894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避免浏览不良内容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32.9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96096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注意分辨网络谣言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27.6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1271606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5900036" y="8742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5187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99137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苏州中考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）漫画《有喜有忧》想要告诉我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们（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合理利用网络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上网影响学习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保持学习兴趣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开发创造潜力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jsszzz01m.jpg" descr="id:214749531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801241" y="2265793"/>
            <a:ext cx="2605075" cy="178482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395892" y="3932872"/>
            <a:ext cx="1415772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有喜有忧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137308" y="173285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9412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非选择题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铜仁中考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）仔细观察下表，联系所学知识，回答问题。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4853106"/>
              </p:ext>
            </p:extLst>
          </p:nvPr>
        </p:nvGraphicFramePr>
        <p:xfrm>
          <a:off x="609600" y="2060848"/>
          <a:ext cx="10971213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1406510">
                  <a:extLst>
                    <a:ext uri="{9D8B030D-6E8A-4147-A177-3AD203B41FA5}">
                      <a16:colId xmlns:a16="http://schemas.microsoft.com/office/drawing/2014/main" val="3185265973"/>
                    </a:ext>
                  </a:extLst>
                </a:gridCol>
                <a:gridCol w="5345174">
                  <a:extLst>
                    <a:ext uri="{9D8B030D-6E8A-4147-A177-3AD203B41FA5}">
                      <a16:colId xmlns:a16="http://schemas.microsoft.com/office/drawing/2014/main" val="453420666"/>
                    </a:ext>
                  </a:extLst>
                </a:gridCol>
                <a:gridCol w="4219529">
                  <a:extLst>
                    <a:ext uri="{9D8B030D-6E8A-4147-A177-3AD203B41FA5}">
                      <a16:colId xmlns:a16="http://schemas.microsoft.com/office/drawing/2014/main" val="611594653"/>
                    </a:ext>
                  </a:extLst>
                </a:gridCol>
              </a:tblGrid>
              <a:tr h="548640">
                <a:tc grid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✕✕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中学社会实践活动安排表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5907195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活动时间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活动主题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活动内容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8979188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四月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缅怀先烈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致敬英雄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到烈士陵园扫墓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5059914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六月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关心老人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从我做起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到敬老院献爱心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8019929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九月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美丽家园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人人参与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到社区清扫垃圾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56061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889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）该中学安排的社会实践活动对该校学生的成长有何意义？（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1829539"/>
            <a:ext cx="11485848" cy="33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有助于培养学生的爱国主义情感和民族自豪感，传承和弘扬英烈精神；培养学生尊老爱老、关爱他人的良好品德。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有利于让学生亲身体验到自己对社会的责任和义务，明白个人的行为对社会的影响，增强社会责任感。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有利于提高学生自身的人际交往能力、解决问题能力和适应社会的能力，促进自身的全面发展和成长。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有利于让学生在实践中感受奉献的快乐和劳动的价值，从而树立正确的价值观，追求积极向上的人生。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5562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04223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）请你参照上表再设计一项社会实践活动的内容。（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不得与上表内容重复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702927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示例：活动时间：十一月</a:t>
            </a:r>
            <a:endParaRPr lang="zh-CN" altLang="zh-CN" sz="9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活动主题：关爱特殊儿童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传递温暖爱心</a:t>
            </a:r>
            <a:endParaRPr lang="zh-CN" altLang="zh-CN" sz="9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活动内容：到特殊教育学校陪伴特殊儿童，为他们表演节目、赠送礼物，与他们一起做游戏等。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169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南京鼓楼区二模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江苏省教育厅《关于在义务教育学校实施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专项行动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的通知》出台后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某校积极响应并落实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保证同学们有更多时间走出教室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充分放松身心。两位同学在谈论大课间活动时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发生了如下对话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9796452"/>
              </p:ext>
            </p:extLst>
          </p:nvPr>
        </p:nvGraphicFramePr>
        <p:xfrm>
          <a:off x="495725" y="2564904"/>
          <a:ext cx="11216106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5828898">
                  <a:extLst>
                    <a:ext uri="{9D8B030D-6E8A-4147-A177-3AD203B41FA5}">
                      <a16:colId xmlns:a16="http://schemas.microsoft.com/office/drawing/2014/main" val="2676621626"/>
                    </a:ext>
                  </a:extLst>
                </a:gridCol>
                <a:gridCol w="5387208">
                  <a:extLst>
                    <a:ext uri="{9D8B030D-6E8A-4147-A177-3AD203B41FA5}">
                      <a16:colId xmlns:a16="http://schemas.microsoft.com/office/drawing/2014/main" val="49190230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小宇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学校让我们根据自己的爱好特点设计有新意的大课间活动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我觉得没必要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由学校直接安排就行。还有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年级组干嘛要邀请老师和方便的家长参加我们的大课间互动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太不自在了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0655" algn="l"/>
                          <a:tab pos="5581015" algn="l"/>
                          <a:tab pos="846137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小慧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你说的那些都不是问题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我觉得最难以理解的是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为何学校要安排每个班级的学生轮流负责大课间活动场地的清理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还要我们力所能及地参与活动器材的养护和修理工作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8199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741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21402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人与社会的关系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）个人是社会的一员。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）个人在社会中成长。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易混辨析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个人是社会的有机组成部分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社会离不开个人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人的生存和发展也离不开社会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每个人都从社会中获得物质支持和精神滋养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个人离不开社会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3考点梳理DF.eps" descr="id:214749407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91146" y="764704"/>
            <a:ext cx="10808120" cy="508000"/>
          </a:xfrm>
          <a:prstGeom prst="rect">
            <a:avLst/>
          </a:prstGeom>
        </p:spPr>
      </p:pic>
      <p:pic>
        <p:nvPicPr>
          <p:cNvPr id="4" name="ZK考点1.eps" descr="id:214749407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577349"/>
            <a:ext cx="1333452" cy="343501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81903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亲社会行为的表现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谦让、分享、帮助他人、关心社会发展等。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ZK考点2.eps" descr="id:214749408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4991002"/>
            <a:ext cx="1241375" cy="319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59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754232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）请你参与其中，合理回应以上两位同学的疑问。（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27087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回应小宇：由学生自主设计大课间活动能培养学生的创新与自主能力，邀请老师和方便的家长参与可促进代际互动，增强活动趣味性与安全性。</a:t>
            </a:r>
            <a:endParaRPr lang="zh-CN" altLang="zh-CN" sz="9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回应小慧：轮流清理场地和养护器材是承担集体责任的体现，能培养学生的劳动习惯与责任感，提升实践能力。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9688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为了让大课间活动贴近同学们所需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学校德育处向全体学生征求意见和建议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以下是其中的三条。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建议一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课间活动时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校园广播站播放一些国内外时事新闻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让同学们既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读圣贤书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又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闻窗外事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建议二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大课间期间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正常开放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心理加油站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供有需求的同学前往咨询、求助、减压、放松。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建议三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学校应充分尊重学生的选择自由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如果有同学不想走出教室参加大课间活动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允许请假。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00655" algn="l"/>
                <a:tab pos="5581015" algn="l"/>
                <a:tab pos="8461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）这些建议是否会被采纳，请说明理由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275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522923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建议一：可采纳。这一举措有助于学生了解时事，拓宽视野，培养社会责任感，符合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关心国家大事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的核心素养要求。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建议二：可采纳。关注学生心理健康，提供减压渠道，符合未成年人保护中学校保护的要求，促进学生身心健康。 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建议三：不采纳。大课间活动旨在鼓励学生参与锻炼，强制请假可能导致运动量不足，不利于身体健康，应引导学生积极参与而非放任自由。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830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79023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成亲社会行为的意义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）有利于我们养成良好的行为习惯。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）有利于我们塑造健康的人格，形成正确的价值观，获得他人和社会的接纳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认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）参与社会的过程，既是体验社会生活的过程，也是在实践中发展和成就自己的过程。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）我们只有主动关心社会，积极融入社会，倾力奉献社会，才能实现自己的人生价值。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3.eps" descr="id:214749409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87208" y="1484663"/>
            <a:ext cx="1254300" cy="322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692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养亲社会行为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）亲社会行为在人际交往和社会实践中养成。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）我们要主动了解社会，关注社会发展变化，积极投身于社会实践。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）我们要遵守社会规则，热心帮助他人，想他人之所想，急他人之所急。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名句点拨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夫喜群而恶独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相扶而相植者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人情之所乐也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的意思是人们喜欢与他人在一起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不喜欢孤独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而且能在互相扶持、支持的过程中感到快乐。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风声雨声读书声声声入耳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家事国事天下事事事关心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说明读书与关心国家大事都很重要。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4.eps" descr="id:214749409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33703"/>
            <a:ext cx="1254221" cy="322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36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络改变世界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网络是把双刃剑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）网络的利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网络丰富日常生活。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网络推动社会进步：网络为经济发展注入新的活力；网络促进民主政治的进步；网络为文化传播和科技创新搭建新平台。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）网络的弊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网络信息纷繁复杂。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沉迷于网络，影响学习、工作和生活。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个人隐私容易被侵犯。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5.eps" descr="id:21474941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23851"/>
            <a:ext cx="1275773" cy="325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5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94931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理利用网络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）理性参与网络生活：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提高媒介素养。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信息节食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学会辨析网络信息。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恪守道德、遵守法律（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网络生活的基本准则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）传播网络正能量：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充分利用网络平台为社会发展建言献策。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践行社会主义核心价值观，不断提高网络媒介素养，共同培育积极健康、向上向善的网络文化，让网络公共空间充满正能量，弘扬主旋律。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6.eps" descr="id:21474941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768959"/>
            <a:ext cx="1292072" cy="332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37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5007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知识拓展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如何促使青少年文明上网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完善相关法律法规。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加大执法力度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整治网络低俗之风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为未成年人营造良好的网络氛围。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加强对学生的教育引导。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创造良好的学习环境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开展丰富的课外活动。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开通校园绿色网站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引导学生文明上网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自觉抵制不良诱惑。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加强对子女的引导和监督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积极引导未成年子女参加有益于身心健康的活动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自觉抵制不文明上网的行为。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60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8533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网络促进民主政治的进步，互联网丰富了民主形式，扩大了民主权利，保障公民有序参与民主生活。（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改正：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——————————————————————————————————————————————————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易错辨析DF.eps" descr="id:214749415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69893" y="764704"/>
            <a:ext cx="11050627" cy="51927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286894" y="2222116"/>
            <a:ext cx="4363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Times New Roman" panose="02020603050405020304" pitchFamily="18" charset="0"/>
              </a:rPr>
              <a:t>✕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48646" y="2604917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网络促进民主政治的进步，互联网丰富了民主形式，拓宽了公民参与民主生活的渠道，保障公民有序参与民主生活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2009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798</TotalTime>
  <Words>4104</Words>
  <Application>Microsoft Office PowerPoint</Application>
  <PresentationFormat>自定义</PresentationFormat>
  <Paragraphs>190</Paragraphs>
  <Slides>32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0" baseType="lpstr">
      <vt:lpstr>Calibri</vt:lpstr>
      <vt:lpstr>黑体</vt:lpstr>
      <vt:lpstr>楷体</vt:lpstr>
      <vt:lpstr>宋体</vt:lpstr>
      <vt:lpstr>微软雅黑</vt:lpstr>
      <vt:lpstr>Arial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607</cp:revision>
  <dcterms:created xsi:type="dcterms:W3CDTF">2020-11-06T05:24:00Z</dcterms:created>
  <dcterms:modified xsi:type="dcterms:W3CDTF">2025-11-15T06:36:51Z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